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13" r:id="rId2"/>
    <p:sldId id="321" r:id="rId3"/>
    <p:sldId id="257" r:id="rId4"/>
    <p:sldId id="316" r:id="rId5"/>
    <p:sldId id="317" r:id="rId6"/>
    <p:sldId id="260" r:id="rId7"/>
    <p:sldId id="264" r:id="rId8"/>
    <p:sldId id="315" r:id="rId9"/>
    <p:sldId id="314" r:id="rId10"/>
    <p:sldId id="269" r:id="rId11"/>
    <p:sldId id="270" r:id="rId12"/>
    <p:sldId id="287" r:id="rId13"/>
    <p:sldId id="289" r:id="rId14"/>
    <p:sldId id="290" r:id="rId15"/>
    <p:sldId id="285" r:id="rId16"/>
    <p:sldId id="318" r:id="rId17"/>
    <p:sldId id="294" r:id="rId18"/>
    <p:sldId id="293" r:id="rId19"/>
    <p:sldId id="295" r:id="rId20"/>
    <p:sldId id="319" r:id="rId21"/>
    <p:sldId id="296" r:id="rId22"/>
    <p:sldId id="311" r:id="rId23"/>
    <p:sldId id="322" r:id="rId24"/>
    <p:sldId id="306" r:id="rId25"/>
    <p:sldId id="304" r:id="rId26"/>
    <p:sldId id="305" r:id="rId27"/>
    <p:sldId id="326" r:id="rId28"/>
    <p:sldId id="327" r:id="rId29"/>
    <p:sldId id="301" r:id="rId30"/>
    <p:sldId id="328" r:id="rId31"/>
    <p:sldId id="323" r:id="rId32"/>
    <p:sldId id="325" r:id="rId33"/>
    <p:sldId id="302" r:id="rId34"/>
    <p:sldId id="307" r:id="rId35"/>
    <p:sldId id="329" r:id="rId36"/>
    <p:sldId id="330" r:id="rId37"/>
    <p:sldId id="332" r:id="rId38"/>
    <p:sldId id="333" r:id="rId39"/>
    <p:sldId id="336" r:id="rId40"/>
    <p:sldId id="335" r:id="rId41"/>
    <p:sldId id="334" r:id="rId4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99FF"/>
    <a:srgbClr val="A50021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84" y="-246"/>
      </p:cViewPr>
      <p:guideLst>
        <p:guide orient="horz" pos="2160"/>
        <p:guide pos="268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1875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51875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7AEC87-9B6D-4E45-8A1A-4FBF274EC0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2525" y="682625"/>
            <a:ext cx="4554538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5938"/>
            <a:ext cx="50292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1875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51875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B04591-0B4B-452A-96FF-90576807AC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B63A2-32CF-4D3A-A35F-937B1CB106C1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0D97E2-34EE-44BE-ADA4-F22A406BA699}" type="slidenum">
              <a:rPr lang="en-US"/>
              <a:pPr/>
              <a:t>18</a:t>
            </a:fld>
            <a:endParaRPr lang="en-US"/>
          </a:p>
        </p:txBody>
      </p:sp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425938-5BFA-41E6-B43D-6CEBCEF27C6B}" type="slidenum">
              <a:rPr lang="en-US"/>
              <a:pPr/>
              <a:t>6</a:t>
            </a:fld>
            <a:endParaRPr lang="en-U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7EB2F7-B7D2-4715-A735-2D728336FB8A}" type="slidenum">
              <a:rPr lang="en-US"/>
              <a:pPr/>
              <a:t>7</a:t>
            </a:fld>
            <a:endParaRPr lang="en-US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75386-94FA-44B5-9DB6-CDAD3B25DA79}" type="slidenum">
              <a:rPr lang="en-US"/>
              <a:pPr/>
              <a:t>10</a:t>
            </a:fld>
            <a:endParaRPr lang="en-US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96054-EB64-4396-8521-98C9CF934DE0}" type="slidenum">
              <a:rPr lang="en-US"/>
              <a:pPr/>
              <a:t>11</a:t>
            </a:fld>
            <a:endParaRPr lang="en-US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20780D-728A-456E-A150-8DFC59E37040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363A9-2A8E-4358-AA5D-15187D907280}" type="slidenum">
              <a:rPr lang="en-US"/>
              <a:pPr/>
              <a:t>13</a:t>
            </a:fld>
            <a:endParaRPr lang="en-US"/>
          </a:p>
        </p:txBody>
      </p:sp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709A9D-F2EE-4B29-A54D-9AA72B8FE7B8}" type="slidenum">
              <a:rPr lang="en-US"/>
              <a:pPr/>
              <a:t>14</a:t>
            </a:fld>
            <a:endParaRPr lang="en-US"/>
          </a:p>
        </p:txBody>
      </p:sp>
      <p:sp>
        <p:nvSpPr>
          <p:cNvPr id="921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A0E203-5C9F-4DC8-A7DE-E35AF5F52633}" type="slidenum">
              <a:rPr lang="en-US"/>
              <a:pPr/>
              <a:t>15</a:t>
            </a:fld>
            <a:endParaRPr lang="en-US"/>
          </a:p>
        </p:txBody>
      </p:sp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4D504-A744-4E36-93FB-FC28D0AF248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4815E-1ADF-4A92-97BE-91BE6EB7A0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43236D-F53D-4679-B9FC-885E79360C95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51B81-557D-4927-A264-B1980B1AD6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2119A-22DE-4114-A677-269A22952A5A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B53D2-3D5B-4274-86C3-F97810FD99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35832D-5BB4-4263-9F01-0314E03C5CB7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96FF0-6AC1-4206-AB08-5B7CC6C085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DFD66B-BB04-4038-9402-13F7DCED548D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804E9-798F-4A85-B93F-7A7FB1EDC3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97F282-6DCC-4EA0-8549-5A361268A91C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5815E-DF58-4A56-BCE8-7B39131D2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391DE4-33CD-4995-B28C-910603646DEF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7D138-0B5A-431B-8ECB-B28AA82E5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02B4E3-03C6-4446-B43F-D7252AD22D6D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C0F63-D465-4311-87E3-E6E959C8C0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37E909-83F3-4579-B4A7-0125AE5A409D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43E88-27D2-4C86-9F61-5847E65E5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200202-28BD-49C2-AA0E-150D5FCD62AE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2362C-9225-4065-811F-568896D722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51A713-0A37-4C73-AF12-81B353A5007E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58D65-F905-41CE-BFFB-ECB4B99EA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2BA3C7B-5A72-41DE-9D7B-63BF325FC4D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poonam khattar,NIHFW, Munirka, N. Delhi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0BBFAF-F4B5-4F36-9825-FD7873DAC9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Developing Trainers’s Motivational Competencies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Poonam Khattar</a:t>
            </a:r>
          </a:p>
          <a:p>
            <a:r>
              <a:rPr lang="en-US" sz="2400"/>
              <a:t>Dept. Of Edn &amp; Trg</a:t>
            </a:r>
          </a:p>
          <a:p>
            <a:r>
              <a:rPr lang="en-US" sz="2400"/>
              <a:t>National Institute of Health and Family Welfare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483D-A002-4D33-BB18-A2F83DB2BF6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AF99-76AB-40AA-880D-02422DEDF434}" type="slidenum">
              <a:rPr lang="en-US"/>
              <a:pPr/>
              <a:t>10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763000" cy="1143000"/>
          </a:xfrm>
        </p:spPr>
        <p:txBody>
          <a:bodyPr/>
          <a:lstStyle/>
          <a:p>
            <a:r>
              <a:rPr lang="en-US"/>
              <a:t>Universal Elements of lesson plan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772400" cy="4114800"/>
          </a:xfrm>
        </p:spPr>
        <p:txBody>
          <a:bodyPr/>
          <a:lstStyle/>
          <a:p>
            <a:pPr>
              <a:buClr>
                <a:srgbClr val="0066FF"/>
              </a:buClr>
              <a:buFont typeface="Wingdings" pitchFamily="2" charset="2"/>
              <a:buChar char="§"/>
            </a:pP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Goals </a:t>
            </a: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Objectives </a:t>
            </a: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Teaching and learning strategies</a:t>
            </a: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Materials / aids</a:t>
            </a: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Feedback and assessment</a:t>
            </a:r>
            <a:endParaRPr lang="en-US">
              <a:cs typeface="Times New Roman" pitchFamily="18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Closure </a:t>
            </a:r>
            <a:endParaRPr lang="en-US"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/>
          </a:p>
        </p:txBody>
      </p:sp>
      <p:sp>
        <p:nvSpPr>
          <p:cNvPr id="30724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pic>
        <p:nvPicPr>
          <p:cNvPr id="30726" name="Picture 6" descr="C:\Program Files\Common Files\Microsoft Shared\Clipart\cagcat50\BD04972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371600"/>
            <a:ext cx="2924175" cy="2192338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ABC0-79A2-41EE-AFC3-77A2C11EB1B8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F06C-7266-4928-9415-B2D497A48E8D}" type="slidenum">
              <a:rPr lang="en-US"/>
              <a:pPr/>
              <a:t>11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  <a:noFill/>
        </p:spPr>
        <p:txBody>
          <a:bodyPr/>
          <a:lstStyle/>
          <a:p>
            <a:r>
              <a:rPr lang="en-US" b="1"/>
              <a:t>Lesson Plan Cycle</a:t>
            </a:r>
          </a:p>
        </p:txBody>
      </p:sp>
      <p:sp>
        <p:nvSpPr>
          <p:cNvPr id="37892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2590800" y="23622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Objectives/Purpose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514600" y="54102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Guided Practice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590800" y="43434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Checking for Understanding</a:t>
            </a:r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4419600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4419600" y="2819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4419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4419600" y="4876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2514600" y="6400800"/>
            <a:ext cx="3429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Closure</a:t>
            </a:r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>
            <a:off x="4419600" y="594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13" name="Oval 25"/>
          <p:cNvSpPr>
            <a:spLocks noChangeArrowheads="1"/>
          </p:cNvSpPr>
          <p:nvPr/>
        </p:nvSpPr>
        <p:spPr bwMode="auto">
          <a:xfrm>
            <a:off x="6248400" y="4800600"/>
            <a:ext cx="19050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Monitoring</a:t>
            </a:r>
          </a:p>
          <a:p>
            <a:pPr algn="ctr"/>
            <a:r>
              <a:rPr lang="en-US"/>
              <a:t>And</a:t>
            </a:r>
          </a:p>
          <a:p>
            <a:pPr algn="ctr"/>
            <a:r>
              <a:rPr lang="en-US"/>
              <a:t>Adjustment</a:t>
            </a:r>
          </a:p>
        </p:txBody>
      </p:sp>
      <p:sp>
        <p:nvSpPr>
          <p:cNvPr id="37914" name="AutoShape 26"/>
          <p:cNvSpPr>
            <a:spLocks noChangeArrowheads="1"/>
          </p:cNvSpPr>
          <p:nvPr/>
        </p:nvSpPr>
        <p:spPr bwMode="auto">
          <a:xfrm>
            <a:off x="3352800" y="914400"/>
            <a:ext cx="2057400" cy="11430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/>
              <a:t>Anticipatory </a:t>
            </a:r>
          </a:p>
          <a:p>
            <a:pPr algn="ctr"/>
            <a:r>
              <a:rPr lang="en-US"/>
              <a:t>Set</a:t>
            </a:r>
          </a:p>
          <a:p>
            <a:pPr algn="ctr"/>
            <a:endParaRPr lang="en-US"/>
          </a:p>
        </p:txBody>
      </p:sp>
      <p:sp>
        <p:nvSpPr>
          <p:cNvPr id="37915" name="AutoShape 27"/>
          <p:cNvSpPr>
            <a:spLocks noChangeArrowheads="1"/>
          </p:cNvSpPr>
          <p:nvPr/>
        </p:nvSpPr>
        <p:spPr bwMode="auto">
          <a:xfrm>
            <a:off x="3200400" y="3124200"/>
            <a:ext cx="2590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/>
              <a:t>Instructional input</a:t>
            </a:r>
          </a:p>
          <a:p>
            <a:pPr algn="ctr"/>
            <a:endParaRPr lang="en-US"/>
          </a:p>
        </p:txBody>
      </p:sp>
      <p:cxnSp>
        <p:nvCxnSpPr>
          <p:cNvPr id="37917" name="AutoShape 29"/>
          <p:cNvCxnSpPr>
            <a:cxnSpLocks noChangeShapeType="1"/>
            <a:endCxn id="37913" idx="1"/>
          </p:cNvCxnSpPr>
          <p:nvPr/>
        </p:nvCxnSpPr>
        <p:spPr bwMode="auto">
          <a:xfrm rot="16200000" flipH="1">
            <a:off x="6015037" y="4500563"/>
            <a:ext cx="517525" cy="508000"/>
          </a:xfrm>
          <a:prstGeom prst="curvedConnector3">
            <a:avLst>
              <a:gd name="adj1" fmla="val 29449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pic>
        <p:nvPicPr>
          <p:cNvPr id="37920" name="Picture 32" descr="http://www.sbac.edu/~tpl/clipart/Education/pencil%20and%20pap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1155700" cy="149701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7887-8EA5-4F62-817C-AD88CC79E7D8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AD104-3B47-436D-B833-AB66E7248AA1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sz="2400"/>
              <a:t>Lesson Plan Cycle</a:t>
            </a:r>
            <a:r>
              <a:rPr lang="en-US"/>
              <a:t/>
            </a:r>
            <a:br>
              <a:rPr lang="en-US"/>
            </a:br>
            <a:r>
              <a:rPr lang="en-US"/>
              <a:t>	Creating an Anticipatory Set</a:t>
            </a:r>
          </a:p>
        </p:txBody>
      </p:sp>
      <p:sp>
        <p:nvSpPr>
          <p:cNvPr id="84996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600200" y="1501775"/>
            <a:ext cx="6858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Gain Attention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Focus on subject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Stimulate readiness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Eliminate distraction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Motivate,create interest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r>
              <a:rPr lang="en-US" sz="3600"/>
              <a:t>Goals and expectations</a:t>
            </a:r>
          </a:p>
          <a:p>
            <a:pPr>
              <a:spcBef>
                <a:spcPct val="50000"/>
              </a:spcBef>
              <a:buClr>
                <a:srgbClr val="FF99FF"/>
              </a:buClr>
              <a:buFontTx/>
              <a:buChar char="•"/>
            </a:pPr>
            <a:endParaRPr lang="en-US" sz="3600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050-35B8-4C46-92E9-8B6534B6C3C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CBCF-9965-4730-9CAD-EE3C670148C2}" type="slidenum">
              <a:rPr lang="en-US"/>
              <a:pPr/>
              <a:t>13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sz="2400"/>
              <a:t>Lesson Plan Cycle</a:t>
            </a:r>
            <a:br>
              <a:rPr lang="en-US" sz="2400"/>
            </a:br>
            <a:r>
              <a:rPr lang="en-US"/>
              <a:t>			Instructional Input</a:t>
            </a:r>
          </a:p>
        </p:txBody>
      </p:sp>
      <p:sp>
        <p:nvSpPr>
          <p:cNvPr id="89092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1219200" y="2209800"/>
            <a:ext cx="69342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/>
              <a:t>Methodology/Decide strategies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600"/>
              <a:t>When to distribute material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600"/>
              <a:t>Presentation/Explanation of concepts</a:t>
            </a:r>
          </a:p>
        </p:txBody>
      </p:sp>
      <p:pic>
        <p:nvPicPr>
          <p:cNvPr id="89094" name="Picture 6" descr="C:\Program Files\Common Files\Microsoft Shared\Clipart\cagcat50\BS02064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1066800"/>
            <a:ext cx="1720850" cy="171291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0BDC-7402-4C9D-843C-08F511521687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2FB1-F64B-4FAF-9EEA-C82C5593038E}" type="slidenum">
              <a:rPr lang="en-US"/>
              <a:pPr/>
              <a:t>14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algn="l"/>
            <a:r>
              <a:rPr lang="en-US" sz="3200"/>
              <a:t>Lesson Plan Cycle</a:t>
            </a:r>
            <a:r>
              <a:rPr lang="en-US"/>
              <a:t/>
            </a:r>
            <a:br>
              <a:rPr lang="en-US"/>
            </a:br>
            <a:r>
              <a:rPr lang="en-US"/>
              <a:t>	Checking for understanding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143000" y="17526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5050"/>
              </a:buClr>
              <a:buFont typeface="Wingdings" pitchFamily="2" charset="2"/>
              <a:buChar char="Ø"/>
            </a:pPr>
            <a:endParaRPr lang="en-US" sz="3600"/>
          </a:p>
        </p:txBody>
      </p:sp>
      <p:sp>
        <p:nvSpPr>
          <p:cNvPr id="91140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371600" y="2438400"/>
            <a:ext cx="73914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6FF"/>
              </a:buClr>
              <a:buFontTx/>
              <a:buChar char="o"/>
            </a:pPr>
            <a:r>
              <a:rPr lang="en-US" sz="3600">
                <a:solidFill>
                  <a:srgbClr val="000000"/>
                </a:solidFill>
                <a:cs typeface="Times New Roman" pitchFamily="18" charset="0"/>
              </a:rPr>
              <a:t> To check understanding</a:t>
            </a:r>
            <a:endParaRPr lang="en-US" sz="36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0066FF"/>
              </a:buClr>
              <a:buFontTx/>
              <a:buChar char="o"/>
            </a:pPr>
            <a:r>
              <a:rPr lang="en-US" sz="3600">
                <a:solidFill>
                  <a:srgbClr val="000000"/>
                </a:solidFill>
                <a:cs typeface="Times New Roman" pitchFamily="18" charset="0"/>
              </a:rPr>
              <a:t> To discover deficiencies / difficulties</a:t>
            </a:r>
            <a:endParaRPr lang="en-US" sz="36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0066FF"/>
              </a:buClr>
              <a:buFontTx/>
              <a:buChar char="o"/>
            </a:pPr>
            <a:r>
              <a:rPr lang="en-US" sz="3600">
                <a:solidFill>
                  <a:srgbClr val="000000"/>
                </a:solidFill>
                <a:cs typeface="Times New Roman" pitchFamily="18" charset="0"/>
              </a:rPr>
              <a:t> To determine learner attitude</a:t>
            </a:r>
            <a:endParaRPr lang="en-US" sz="36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0066FF"/>
              </a:buClr>
              <a:buFontTx/>
              <a:buChar char="o"/>
            </a:pPr>
            <a:r>
              <a:rPr lang="en-US" sz="3600">
                <a:solidFill>
                  <a:srgbClr val="000000"/>
                </a:solidFill>
                <a:cs typeface="Times New Roman" pitchFamily="18" charset="0"/>
              </a:rPr>
              <a:t> Appropriate remedial measures</a:t>
            </a:r>
            <a:r>
              <a:rPr lang="en-US" sz="3600"/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197FC-A40B-4CD4-ADAB-75BC3FCEB83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3D8A-1230-4C6D-AE33-99363FFF8356}" type="slidenum">
              <a:rPr lang="en-US"/>
              <a:pPr/>
              <a:t>15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  <a:noFill/>
        </p:spPr>
        <p:txBody>
          <a:bodyPr/>
          <a:lstStyle/>
          <a:p>
            <a:pPr algn="l"/>
            <a:r>
              <a:rPr lang="en-US" sz="2400" b="1"/>
              <a:t>Lesson Plan Cycle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	Guided Practice</a:t>
            </a:r>
          </a:p>
        </p:txBody>
      </p:sp>
      <p:sp>
        <p:nvSpPr>
          <p:cNvPr id="73732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6289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1752600" y="2667000"/>
            <a:ext cx="6858000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00"/>
                </a:solidFill>
                <a:cs typeface="Times New Roman" pitchFamily="18" charset="0"/>
              </a:rPr>
              <a:t>What kind of hand outs/worksheets be prepared  for better understanding ?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How am I going to motivate trainees?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600" b="1"/>
              <a:t>References??</a:t>
            </a:r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3429000" y="2057400"/>
            <a:ext cx="914400" cy="762000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D05C-3AAB-462B-BA13-C7370A1CF452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2FA5A-28EC-4BD3-BACB-625F21208A42}" type="slidenum">
              <a:rPr lang="en-US"/>
              <a:pPr/>
              <a:t>16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572000"/>
          </a:xfrm>
        </p:spPr>
        <p:txBody>
          <a:bodyPr/>
          <a:lstStyle/>
          <a:p>
            <a:r>
              <a:rPr lang="en-US" sz="2800" b="1"/>
              <a:t>An effective way of ending an instructional unit</a:t>
            </a:r>
          </a:p>
          <a:p>
            <a:pPr>
              <a:buFontTx/>
              <a:buNone/>
            </a:pPr>
            <a:r>
              <a:rPr lang="en-US" b="1"/>
              <a:t>			</a:t>
            </a:r>
            <a:r>
              <a:rPr lang="en-US" b="1" u="sng"/>
              <a:t>Why use it?</a:t>
            </a:r>
          </a:p>
          <a:p>
            <a:r>
              <a:rPr lang="en-US" b="1"/>
              <a:t>To provide the student with a feeling of achievement and completion</a:t>
            </a:r>
          </a:p>
          <a:p>
            <a:r>
              <a:rPr lang="en-US" b="1"/>
              <a:t>Summary/ review</a:t>
            </a:r>
          </a:p>
          <a:p>
            <a:r>
              <a:rPr lang="en-US" b="1"/>
              <a:t>Highlights</a:t>
            </a:r>
          </a:p>
          <a:p>
            <a:r>
              <a:rPr lang="en-US" b="1"/>
              <a:t>Link with previous information and future learning </a:t>
            </a:r>
          </a:p>
          <a:p>
            <a:endParaRPr lang="en-US" b="1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D8EF-7051-4F5C-AFC5-97DBAB6AFE71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F91E-226E-4755-8ED1-E439D956DADA}" type="slidenum">
              <a:rPr lang="en-US"/>
              <a:pPr/>
              <a:t>17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581400"/>
          </a:xfrm>
        </p:spPr>
        <p:txBody>
          <a:bodyPr/>
          <a:lstStyle/>
          <a:p>
            <a:r>
              <a:rPr lang="en-US" b="1"/>
              <a:t>Motivational Competencies of Trainer</a:t>
            </a:r>
            <a:br>
              <a:rPr lang="en-US" b="1"/>
            </a:br>
            <a:r>
              <a:rPr lang="en-US" b="1"/>
              <a:t/>
            </a:r>
            <a:br>
              <a:rPr lang="en-US" b="1"/>
            </a:br>
            <a:r>
              <a:rPr lang="en-US" b="1"/>
              <a:t>Presentation/delivery Stage</a:t>
            </a:r>
            <a:br>
              <a:rPr lang="en-US" b="1"/>
            </a:br>
            <a:endParaRPr lang="en-US" b="1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EFAA-47D4-4AF0-95D6-9D70ECC48472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E71C-5C3B-4585-AFBA-09DFD8C03797}" type="slidenum">
              <a:rPr lang="en-US"/>
              <a:pPr/>
              <a:t>18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828800"/>
          </a:xfrm>
        </p:spPr>
        <p:txBody>
          <a:bodyPr/>
          <a:lstStyle/>
          <a:p>
            <a:r>
              <a:rPr lang="en-US" sz="4000" b="1" i="1"/>
              <a:t>Delivery  of Content</a:t>
            </a:r>
            <a:br>
              <a:rPr lang="en-US" sz="4000" b="1" i="1"/>
            </a:br>
            <a:endParaRPr lang="en-US" sz="40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914400" y="2128838"/>
            <a:ext cx="8229600" cy="527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endParaRPr lang="en-US" sz="4000" b="1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Clr>
                <a:srgbClr val="0066FF"/>
              </a:buClr>
              <a:buFont typeface="Wingdings" pitchFamily="2" charset="2"/>
              <a:buChar char="Ø"/>
            </a:pPr>
            <a:r>
              <a:rPr lang="en-US" sz="3600">
                <a:cs typeface="Times New Roman" pitchFamily="18" charset="0"/>
              </a:rPr>
              <a:t>Planned and logical presentation of learning material</a:t>
            </a:r>
          </a:p>
          <a:p>
            <a:pPr marL="457200" indent="-457200">
              <a:spcBef>
                <a:spcPct val="50000"/>
              </a:spcBef>
              <a:buClr>
                <a:srgbClr val="0066FF"/>
              </a:buClr>
              <a:buFont typeface="Wingdings" pitchFamily="2" charset="2"/>
              <a:buChar char="Ø"/>
            </a:pPr>
            <a:r>
              <a:rPr lang="en-US" sz="3600">
                <a:cs typeface="Times New Roman" pitchFamily="18" charset="0"/>
              </a:rPr>
              <a:t>Determine specific teaching points</a:t>
            </a:r>
          </a:p>
          <a:p>
            <a:pPr marL="457200" indent="-457200">
              <a:spcBef>
                <a:spcPct val="50000"/>
              </a:spcBef>
              <a:buClr>
                <a:srgbClr val="0066FF"/>
              </a:buClr>
              <a:buFont typeface="Wingdings" pitchFamily="2" charset="2"/>
              <a:buNone/>
            </a:pPr>
            <a:endParaRPr lang="en-US" sz="3600"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Clr>
                <a:srgbClr val="0066FF"/>
              </a:buClr>
              <a:buFont typeface="Wingdings" pitchFamily="2" charset="2"/>
              <a:buNone/>
            </a:pPr>
            <a:endParaRPr lang="en-US" sz="3200"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Clr>
                <a:srgbClr val="0066FF"/>
              </a:buClr>
              <a:buFont typeface="Wingdings" pitchFamily="2" charset="2"/>
              <a:buNone/>
            </a:pPr>
            <a:r>
              <a:rPr lang="en-US" sz="3600">
                <a:cs typeface="Times New Roman" pitchFamily="18" charset="0"/>
              </a:rPr>
              <a:t>				</a:t>
            </a:r>
            <a:endParaRPr lang="en-US" sz="36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9332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7DD3-2601-45F1-BE08-3361EDC0093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2B37-917D-43BA-8475-AFB24F3A17DD}" type="slidenum">
              <a:rPr lang="en-US"/>
              <a:pPr/>
              <a:t>19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rgbClr val="000000"/>
                </a:solidFill>
                <a:cs typeface="Times New Roman" pitchFamily="18" charset="0"/>
              </a:rPr>
              <a:t>Clear Organization of Presentation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sz="3600" b="1"/>
              <a:t>Preview-</a:t>
            </a:r>
            <a:r>
              <a:rPr lang="en-US" sz="3600"/>
              <a:t>Prepare trainees for learning</a:t>
            </a:r>
          </a:p>
          <a:p>
            <a:r>
              <a:rPr lang="en-US" sz="3600" b="1"/>
              <a:t>Sequence of Units/training points: </a:t>
            </a:r>
            <a:r>
              <a:rPr lang="en-US" sz="3600"/>
              <a:t>Move step by step, closely monitoring</a:t>
            </a:r>
          </a:p>
          <a:p>
            <a:r>
              <a:rPr lang="en-US" sz="3600" b="1"/>
              <a:t>Transitions- Switching over : </a:t>
            </a:r>
            <a:r>
              <a:rPr lang="en-US" sz="3600"/>
              <a:t>Smooth, link with next Training point</a:t>
            </a:r>
          </a:p>
          <a:p>
            <a:endParaRPr lang="en-US" sz="3600" b="1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F2C-61B5-4FB2-BFFD-EE055C9BE4BE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33C8-3BCB-4456-8B5D-EDF5275F3C88}" type="slidenum">
              <a:rPr lang="en-US"/>
              <a:pPr/>
              <a:t>2</a:t>
            </a:fld>
            <a:endParaRPr lang="en-US"/>
          </a:p>
        </p:txBody>
      </p:sp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638800"/>
          </a:xfrm>
        </p:spPr>
        <p:txBody>
          <a:bodyPr/>
          <a:lstStyle/>
          <a:p>
            <a:r>
              <a:rPr lang="en-US"/>
              <a:t>Developing Motivational Competencies of the  Trainer: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r>
              <a:rPr lang="en-US"/>
              <a:t>-Pre- Delivery Stage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-Presentation/delivery Stage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E19E-6D14-49A3-890C-80E7DDC6EF8D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F5FE-F673-46B4-9851-6887A433827F}" type="slidenum">
              <a:rPr lang="en-US"/>
              <a:pPr/>
              <a:t>20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Body Language of Trainer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00"/>
                </a:solidFill>
                <a:cs typeface="Times New Roman" pitchFamily="18" charset="0"/>
              </a:rPr>
              <a:t>Minimum distractions</a:t>
            </a:r>
            <a:endParaRPr lang="en-US" sz="3600" b="1">
              <a:cs typeface="Times New Roman" pitchFamily="18" charset="0"/>
            </a:endParaRPr>
          </a:p>
          <a:p>
            <a:r>
              <a:rPr lang="en-US" sz="3600" b="1">
                <a:solidFill>
                  <a:srgbClr val="000000"/>
                </a:solidFill>
                <a:cs typeface="Times New Roman" pitchFamily="18" charset="0"/>
              </a:rPr>
              <a:t> Positive behavior</a:t>
            </a:r>
            <a:endParaRPr lang="en-US" sz="3600" b="1">
              <a:cs typeface="Times New Roman" pitchFamily="18" charset="0"/>
            </a:endParaRPr>
          </a:p>
          <a:p>
            <a:r>
              <a:rPr lang="en-US" sz="3600" b="1">
                <a:solidFill>
                  <a:srgbClr val="000000"/>
                </a:solidFill>
                <a:cs typeface="Times New Roman" pitchFamily="18" charset="0"/>
              </a:rPr>
              <a:t> Purposeful movements</a:t>
            </a:r>
          </a:p>
          <a:p>
            <a:endParaRPr lang="en-US" sz="3600" b="1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endParaRPr lang="en-US" sz="3600" b="1">
              <a:cs typeface="Times New Roman" pitchFamily="18" charset="0"/>
            </a:endParaRPr>
          </a:p>
          <a:p>
            <a:pPr>
              <a:buFontTx/>
              <a:buNone/>
            </a:pPr>
            <a:endParaRPr lang="en-US" sz="3600" b="1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D9E0-55FC-438C-BF55-F4016AE6284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ECB7-7366-40E1-8F04-68FDD145DC71}" type="slidenum">
              <a:rPr lang="en-US"/>
              <a:pPr/>
              <a:t>21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Opening Set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The first few sentences of presentation.</a:t>
            </a:r>
          </a:p>
          <a:p>
            <a:pPr>
              <a:lnSpc>
                <a:spcPct val="90000"/>
              </a:lnSpc>
            </a:pPr>
            <a:r>
              <a:rPr lang="en-US" sz="3600"/>
              <a:t>Introduction of speaker</a:t>
            </a:r>
          </a:p>
          <a:p>
            <a:pPr>
              <a:lnSpc>
                <a:spcPct val="90000"/>
              </a:lnSpc>
            </a:pPr>
            <a:r>
              <a:rPr lang="en-US" sz="3600"/>
              <a:t>Setting of objectives for the time period</a:t>
            </a:r>
          </a:p>
          <a:p>
            <a:pPr>
              <a:lnSpc>
                <a:spcPct val="90000"/>
              </a:lnSpc>
            </a:pPr>
            <a:r>
              <a:rPr lang="en-US" sz="3600"/>
              <a:t>Defining rules</a:t>
            </a:r>
          </a:p>
          <a:p>
            <a:pPr>
              <a:lnSpc>
                <a:spcPct val="90000"/>
              </a:lnSpc>
            </a:pPr>
            <a:r>
              <a:rPr lang="en-US" sz="3600"/>
              <a:t>Motivating or participants</a:t>
            </a:r>
          </a:p>
          <a:p>
            <a:pPr>
              <a:lnSpc>
                <a:spcPct val="90000"/>
              </a:lnSpc>
            </a:pPr>
            <a:r>
              <a:rPr lang="en-US" sz="3600"/>
              <a:t>Description of expectations of learners</a:t>
            </a:r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B98D-D9FA-44A5-B349-9032B4EDEEF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A62C-FAE2-4E4A-B781-548D037BC6C6}" type="slidenum">
              <a:rPr lang="en-US"/>
              <a:pPr/>
              <a:t>22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/>
              <a:t>Create Learning Climate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The general feelings and attitudes that exist in the instructional environment</a:t>
            </a:r>
          </a:p>
          <a:p>
            <a:r>
              <a:rPr lang="en-US" b="1"/>
              <a:t>Clarifies complex concepts</a:t>
            </a:r>
          </a:p>
          <a:p>
            <a:r>
              <a:rPr lang="en-US" b="1"/>
              <a:t>Communication of interest and concern for the learner</a:t>
            </a:r>
          </a:p>
          <a:p>
            <a:r>
              <a:rPr lang="en-US" b="1"/>
              <a:t>Encouragement of questions</a:t>
            </a:r>
          </a:p>
          <a:p>
            <a:r>
              <a:rPr lang="en-US" b="1"/>
              <a:t>Cueing the student</a:t>
            </a:r>
          </a:p>
          <a:p>
            <a:pPr>
              <a:buFontTx/>
              <a:buNone/>
            </a:pPr>
            <a:endParaRPr lang="en-US" b="1"/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76DD-FB65-417F-86B6-BB542C76607C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516D1-95BF-47C6-90F8-EABBD130CDB3}" type="slidenum">
              <a:rPr lang="en-US"/>
              <a:pPr/>
              <a:t>23</a:t>
            </a:fld>
            <a:endParaRPr lang="en-US"/>
          </a:p>
        </p:txBody>
      </p:sp>
      <p:sp>
        <p:nvSpPr>
          <p:cNvPr id="145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Learner Involvement</a:t>
            </a:r>
          </a:p>
        </p:txBody>
      </p:sp>
      <p:sp>
        <p:nvSpPr>
          <p:cNvPr id="145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i="1"/>
              <a:t>Concept</a:t>
            </a:r>
          </a:p>
          <a:p>
            <a:r>
              <a:rPr lang="en-US"/>
              <a:t>When used as  a motivational strategy, it keeps the learner ‘plugged in’ through activity : physical or mental.</a:t>
            </a:r>
          </a:p>
          <a:p>
            <a:pPr>
              <a:buFontTx/>
              <a:buNone/>
            </a:pPr>
            <a:r>
              <a:rPr lang="en-US" b="1"/>
              <a:t>Idea is</a:t>
            </a:r>
            <a:r>
              <a:rPr lang="en-US"/>
              <a:t> to provide activity, participation, involvement and seek continuous response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2ED6-BA74-4382-963B-675D623E374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76EF-A15D-40C8-8337-1808DB5F6E45}" type="slidenum">
              <a:rPr lang="en-US"/>
              <a:pPr/>
              <a:t>24</a:t>
            </a:fld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Learner Involvement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600" b="1"/>
              <a:t>How? </a:t>
            </a:r>
          </a:p>
          <a:p>
            <a:r>
              <a:rPr lang="en-US" sz="3600" b="1"/>
              <a:t>Presentation skills </a:t>
            </a:r>
          </a:p>
          <a:p>
            <a:r>
              <a:rPr lang="en-US" sz="3600" b="1"/>
              <a:t>Reinforcement –/ feedback</a:t>
            </a:r>
          </a:p>
          <a:p>
            <a:r>
              <a:rPr lang="en-US" sz="3600" b="1"/>
              <a:t>Use of questions/discussion</a:t>
            </a:r>
          </a:p>
          <a:p>
            <a:r>
              <a:rPr lang="en-US" sz="3600" b="1"/>
              <a:t>Activity by learner</a:t>
            </a:r>
          </a:p>
          <a:p>
            <a:endParaRPr lang="en-US" sz="3600" b="1"/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7551-2AF7-4AEB-B06E-4752D73E772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2AAC-A552-4CDC-9E2F-90CE0930D217}" type="slidenum">
              <a:rPr lang="en-US"/>
              <a:pPr/>
              <a:t>25</a:t>
            </a:fld>
            <a:endParaRPr lang="en-US"/>
          </a:p>
        </p:txBody>
      </p:sp>
      <p:sp>
        <p:nvSpPr>
          <p:cNvPr id="1249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Motivational Skills during Presentation</a:t>
            </a:r>
            <a:r>
              <a:rPr lang="en-US"/>
              <a:t> </a:t>
            </a:r>
            <a:r>
              <a:rPr lang="en-US" b="1" i="1"/>
              <a:t/>
            </a:r>
            <a:br>
              <a:rPr lang="en-US" b="1" i="1"/>
            </a:br>
            <a:r>
              <a:rPr lang="en-US" b="1" i="1"/>
              <a:t>Use of Audio-Visual Aids</a:t>
            </a:r>
          </a:p>
        </p:txBody>
      </p:sp>
      <p:sp>
        <p:nvSpPr>
          <p:cNvPr id="1249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</a:t>
            </a:r>
            <a:r>
              <a:rPr lang="en-US" sz="3600" b="1"/>
              <a:t>To clarify and reinforce the major focus of your speech</a:t>
            </a:r>
          </a:p>
          <a:p>
            <a:r>
              <a:rPr lang="en-US" sz="3600" b="1"/>
              <a:t>Easily comprehensible</a:t>
            </a:r>
          </a:p>
          <a:p>
            <a:r>
              <a:rPr lang="en-US" sz="3600" b="1"/>
              <a:t>Appropriate</a:t>
            </a:r>
          </a:p>
          <a:p>
            <a:r>
              <a:rPr lang="en-US" sz="3600" b="1"/>
              <a:t>Well handed</a:t>
            </a:r>
          </a:p>
        </p:txBody>
      </p:sp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F58D-E818-474C-851C-A2C53D3D323D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3A39-5EB2-4F4D-9EB4-C3733A0B4FFA}" type="slidenum">
              <a:rPr lang="en-US"/>
              <a:pPr/>
              <a:t>26</a:t>
            </a:fld>
            <a:endParaRPr lang="en-US"/>
          </a:p>
        </p:txBody>
      </p:sp>
      <p:sp>
        <p:nvSpPr>
          <p:cNvPr id="1259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/>
              <a:t>Motivate by Varying the Stimulus</a:t>
            </a:r>
          </a:p>
        </p:txBody>
      </p:sp>
      <p:sp>
        <p:nvSpPr>
          <p:cNvPr id="1259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/>
              <a:t>Shifting sensory channels</a:t>
            </a:r>
          </a:p>
          <a:p>
            <a:r>
              <a:rPr lang="en-US" sz="3600" b="1"/>
              <a:t>Focusing-</a:t>
            </a:r>
            <a:r>
              <a:rPr lang="en-US" sz="3600"/>
              <a:t>direct trainees attention</a:t>
            </a:r>
          </a:p>
          <a:p>
            <a:r>
              <a:rPr lang="en-US" sz="3600" b="1"/>
              <a:t>Interactive style- </a:t>
            </a:r>
            <a:r>
              <a:rPr lang="en-US" sz="3600"/>
              <a:t>discussions</a:t>
            </a:r>
          </a:p>
          <a:p>
            <a:r>
              <a:rPr lang="en-US" sz="3600" b="1"/>
              <a:t>Pausing- </a:t>
            </a:r>
            <a:r>
              <a:rPr lang="en-US" sz="3600"/>
              <a:t>allow thinking time</a:t>
            </a:r>
          </a:p>
          <a:p>
            <a:r>
              <a:rPr lang="en-US" sz="3600" b="1"/>
              <a:t>Movement and gesture: </a:t>
            </a:r>
            <a:r>
              <a:rPr lang="en-US" sz="3600"/>
              <a:t>physical actions to highlight /focus attention</a:t>
            </a:r>
          </a:p>
          <a:p>
            <a:endParaRPr lang="en-US" sz="3600"/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0BFA-2AB9-4601-BD0C-37241CE53EA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8A8-C23D-46E2-BB3A-3869456D746C}" type="slidenum">
              <a:rPr lang="en-US"/>
              <a:pPr/>
              <a:t>27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5791200"/>
          </a:xfrm>
        </p:spPr>
        <p:txBody>
          <a:bodyPr/>
          <a:lstStyle/>
          <a:p>
            <a:pPr algn="l"/>
            <a:r>
              <a:rPr lang="en-US"/>
              <a:t>Reinforcement</a:t>
            </a:r>
            <a:br>
              <a:rPr lang="en-US"/>
            </a:br>
            <a:r>
              <a:rPr lang="en-US" sz="3600"/>
              <a:t>A Motivational Technique for Modifying and/or Sustaining behaviour through the Use of Verbal/Nonverbal Reinforcement </a:t>
            </a:r>
            <a:br>
              <a:rPr lang="en-US" sz="3600"/>
            </a:br>
            <a:r>
              <a:rPr lang="en-US" sz="3600"/>
              <a:t>		</a:t>
            </a:r>
            <a:r>
              <a:rPr lang="en-US" sz="3600" b="1"/>
              <a:t>Why Use This?</a:t>
            </a:r>
            <a:r>
              <a:rPr lang="en-US" sz="3600"/>
              <a:t/>
            </a:r>
            <a:br>
              <a:rPr lang="en-US" sz="3600"/>
            </a:br>
            <a:r>
              <a:rPr lang="en-US" sz="3600"/>
              <a:t>1. To Increase Likelihood That:</a:t>
            </a:r>
            <a:br>
              <a:rPr lang="en-US" sz="3600"/>
            </a:br>
            <a:r>
              <a:rPr lang="en-US" sz="3600"/>
              <a:t>	</a:t>
            </a:r>
            <a:r>
              <a:rPr lang="en-US" sz="3200"/>
              <a:t>Desired behaviour will occur</a:t>
            </a:r>
            <a:r>
              <a:rPr lang="en-US" sz="3600"/>
              <a:t>&amp; </a:t>
            </a:r>
            <a:r>
              <a:rPr lang="en-US"/>
              <a:t>c</a:t>
            </a:r>
            <a:r>
              <a:rPr lang="en-US" sz="3200"/>
              <a:t>ontinue</a:t>
            </a:r>
            <a:r>
              <a:rPr lang="en-US"/>
              <a:t> </a:t>
            </a:r>
            <a:br>
              <a:rPr lang="en-US"/>
            </a:br>
            <a:r>
              <a:rPr lang="en-US"/>
              <a:t>2. </a:t>
            </a:r>
            <a:r>
              <a:rPr lang="en-US" sz="3600"/>
              <a:t>To eliminate undesirable behaviour</a:t>
            </a:r>
          </a:p>
        </p:txBody>
      </p:sp>
    </p:spTree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ABA01-21A1-43AA-83D9-EF8024376FD1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402CE-BB3A-48A0-AB31-893823A0A36B}" type="slidenum">
              <a:rPr lang="en-US"/>
              <a:pPr/>
              <a:t>28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can a trainer use this?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/>
              <a:t>Sequence of Reinforcement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3600"/>
              <a:t>Identify specific behaviour you wish to modify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3600"/>
              <a:t>Reward/punish the behaviour as they occur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3600"/>
              <a:t>Maintain behaviour by intermediate reinforcement</a:t>
            </a:r>
          </a:p>
        </p:txBody>
      </p:sp>
    </p:spTree>
  </p:cSld>
  <p:clrMapOvr>
    <a:masterClrMapping/>
  </p:clrMapOvr>
  <p:transition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03-8DB4-4B06-8A7D-345EE165F6EF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4308-13D7-4141-8C79-7B42B7B186FD}" type="slidenum">
              <a:rPr lang="en-US"/>
              <a:pPr/>
              <a:t>29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/>
              <a:t>Verbal Reinforcement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b="1" i="1"/>
              <a:t>How can trainer apply?</a:t>
            </a:r>
          </a:p>
          <a:p>
            <a:r>
              <a:rPr lang="en-US" sz="3600"/>
              <a:t>Acknowledge proper behavior</a:t>
            </a:r>
          </a:p>
          <a:p>
            <a:pPr>
              <a:buFont typeface="Wingdings" pitchFamily="2" charset="2"/>
              <a:buChar char="ü"/>
            </a:pPr>
            <a:r>
              <a:rPr lang="en-US" sz="3600"/>
              <a:t>You handled that well</a:t>
            </a:r>
          </a:p>
          <a:p>
            <a:pPr>
              <a:buFont typeface="Wingdings" pitchFamily="2" charset="2"/>
              <a:buChar char="ü"/>
            </a:pPr>
            <a:r>
              <a:rPr lang="en-US" sz="3600"/>
              <a:t>That need improvement very nice</a:t>
            </a:r>
          </a:p>
          <a:p>
            <a:pPr>
              <a:buFont typeface="Wingdings" pitchFamily="2" charset="2"/>
              <a:buChar char="ü"/>
            </a:pPr>
            <a:endParaRPr lang="en-US" sz="3600"/>
          </a:p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EAD0-41E1-47EA-8984-678FDCF9BF0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E0EF0-1DEF-46AA-8D44-A1F1DAB6E15E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i="1">
                <a:solidFill>
                  <a:srgbClr val="000000"/>
                </a:solidFill>
                <a:cs typeface="Times New Roman" pitchFamily="18" charset="0"/>
              </a:rPr>
              <a:t>Enhancing Motivational Competencies:key Considerations in the Planning Process </a:t>
            </a:r>
            <a:r>
              <a:rPr lang="en-US" sz="3600">
                <a:cs typeface="Times New Roman" pitchFamily="18" charset="0"/>
              </a:rPr>
              <a:t/>
            </a:r>
            <a:br>
              <a:rPr lang="en-US" sz="3600">
                <a:cs typeface="Times New Roman" pitchFamily="18" charset="0"/>
              </a:rPr>
            </a:br>
            <a:endParaRPr lang="en-US" sz="3600"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7772400" cy="3276600"/>
          </a:xfrm>
        </p:spPr>
        <p:txBody>
          <a:bodyPr/>
          <a:lstStyle/>
          <a:p>
            <a:pPr algn="just">
              <a:buClr>
                <a:schemeClr val="accent1"/>
              </a:buClr>
              <a:buFontTx/>
              <a:buChar char="o"/>
            </a:pPr>
            <a:r>
              <a:rPr lang="en-US">
                <a:cs typeface="Times New Roman" pitchFamily="18" charset="0"/>
              </a:rPr>
              <a:t> </a:t>
            </a:r>
            <a:r>
              <a:rPr lang="en-US" sz="3600" b="1">
                <a:cs typeface="Times New Roman" pitchFamily="18" charset="0"/>
              </a:rPr>
              <a:t>Context of your training </a:t>
            </a:r>
          </a:p>
          <a:p>
            <a:pPr algn="just">
              <a:buClr>
                <a:schemeClr val="accent1"/>
              </a:buClr>
              <a:buFontTx/>
              <a:buNone/>
            </a:pPr>
            <a:r>
              <a:rPr lang="en-US" sz="3600" b="1">
                <a:solidFill>
                  <a:srgbClr val="000000"/>
                </a:solidFill>
                <a:cs typeface="Times New Roman" pitchFamily="18" charset="0"/>
              </a:rPr>
              <a:t> 		</a:t>
            </a:r>
            <a:r>
              <a:rPr lang="en-US" sz="3600" b="1">
                <a:solidFill>
                  <a:schemeClr val="accent1"/>
                </a:solidFill>
                <a:cs typeface="Times New Roman" pitchFamily="18" charset="0"/>
              </a:rPr>
              <a:t>Content of your training</a:t>
            </a:r>
          </a:p>
          <a:p>
            <a:pPr algn="just">
              <a:buClr>
                <a:schemeClr val="accent1"/>
              </a:buClr>
              <a:buFontTx/>
              <a:buNone/>
            </a:pPr>
            <a:r>
              <a:rPr lang="en-US" sz="3600" b="1">
                <a:solidFill>
                  <a:srgbClr val="A50021"/>
                </a:solidFill>
                <a:cs typeface="Times New Roman" pitchFamily="18" charset="0"/>
              </a:rPr>
              <a:t>			 Learners / participants</a:t>
            </a:r>
          </a:p>
          <a:p>
            <a:pPr algn="just">
              <a:buClr>
                <a:schemeClr val="accent1"/>
              </a:buClr>
              <a:buFontTx/>
              <a:buNone/>
            </a:pPr>
            <a:endParaRPr lang="en-US" sz="3600">
              <a:solidFill>
                <a:srgbClr val="A50021"/>
              </a:solidFill>
              <a:cs typeface="Times New Roman" pitchFamily="18" charset="0"/>
            </a:endParaRPr>
          </a:p>
          <a:p>
            <a:pPr>
              <a:buClr>
                <a:schemeClr val="accent1"/>
              </a:buClr>
              <a:buFontTx/>
              <a:buNone/>
            </a:pPr>
            <a:endParaRPr lang="en-US"/>
          </a:p>
        </p:txBody>
      </p:sp>
      <p:sp>
        <p:nvSpPr>
          <p:cNvPr id="6148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 advAuto="1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311C-6D3E-4D2F-AC2B-457AF2386CCC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2030-1B9A-4B8C-9814-C9466D27A396}" type="slidenum">
              <a:rPr lang="en-US"/>
              <a:pPr/>
              <a:t>30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/>
              <a:t>Non-verbal reinforcement</a:t>
            </a:r>
            <a:r>
              <a:rPr lang="en-US"/>
              <a:t>: </a:t>
            </a:r>
            <a:br>
              <a:rPr lang="en-US"/>
            </a:br>
            <a:endParaRPr lang="en-US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/>
              <a:t>Acknowledge </a:t>
            </a:r>
            <a:r>
              <a:rPr lang="en-US" sz="3600" b="1" u="sng"/>
              <a:t>proper </a:t>
            </a:r>
            <a:r>
              <a:rPr lang="en-US" sz="3600" b="1"/>
              <a:t>behavior with appropriate body language:</a:t>
            </a:r>
          </a:p>
          <a:p>
            <a:pPr>
              <a:buFontTx/>
              <a:buNone/>
            </a:pPr>
            <a:r>
              <a:rPr lang="en-US" sz="3600" b="1"/>
              <a:t>Nod head, lean forward, maintain eye-contact</a:t>
            </a:r>
          </a:p>
          <a:p>
            <a:r>
              <a:rPr lang="en-US" sz="3600" b="1" u="sng"/>
              <a:t>Improper Behaviour</a:t>
            </a:r>
          </a:p>
          <a:p>
            <a:pPr>
              <a:buFontTx/>
              <a:buNone/>
            </a:pPr>
            <a:r>
              <a:rPr lang="en-US" sz="3600" b="1"/>
              <a:t>Lean away, look away, frown</a:t>
            </a:r>
          </a:p>
          <a:p>
            <a:pPr>
              <a:buFontTx/>
              <a:buNone/>
            </a:pPr>
            <a:endParaRPr lang="en-US" sz="3600" b="1"/>
          </a:p>
        </p:txBody>
      </p:sp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B73D-BE78-47C1-85A3-74D72F1FD19E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C89FF-DFB5-4500-A0B0-C8655D76A13E}" type="slidenum">
              <a:rPr lang="en-US"/>
              <a:pPr/>
              <a:t>31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Questioning Skills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i="1"/>
              <a:t>Why ask questions</a:t>
            </a:r>
            <a:r>
              <a:rPr lang="en-US" sz="2800"/>
              <a:t>?</a:t>
            </a:r>
          </a:p>
          <a:p>
            <a:pPr>
              <a:lnSpc>
                <a:spcPct val="90000"/>
              </a:lnSpc>
            </a:pPr>
            <a:r>
              <a:rPr lang="en-US" b="1"/>
              <a:t>Checking for understanding of instruction</a:t>
            </a:r>
          </a:p>
          <a:p>
            <a:pPr>
              <a:lnSpc>
                <a:spcPct val="90000"/>
              </a:lnSpc>
            </a:pPr>
            <a:r>
              <a:rPr lang="en-US" b="1"/>
              <a:t>Evaluation effectiveness of lesson</a:t>
            </a:r>
          </a:p>
          <a:p>
            <a:pPr>
              <a:lnSpc>
                <a:spcPct val="90000"/>
              </a:lnSpc>
            </a:pPr>
            <a:r>
              <a:rPr lang="en-US" b="1"/>
              <a:t>Increasing higher level thinking</a:t>
            </a:r>
          </a:p>
          <a:p>
            <a:pPr>
              <a:lnSpc>
                <a:spcPct val="90000"/>
              </a:lnSpc>
            </a:pPr>
            <a:r>
              <a:rPr lang="en-US" b="1"/>
              <a:t>Vary the patterns of questions</a:t>
            </a:r>
          </a:p>
          <a:p>
            <a:pPr>
              <a:lnSpc>
                <a:spcPct val="90000"/>
              </a:lnSpc>
            </a:pPr>
            <a:r>
              <a:rPr lang="en-US" b="1"/>
              <a:t>Vary type of question</a:t>
            </a:r>
          </a:p>
          <a:p>
            <a:pPr>
              <a:lnSpc>
                <a:spcPct val="90000"/>
              </a:lnSpc>
            </a:pPr>
            <a:r>
              <a:rPr lang="en-US" b="1"/>
              <a:t>Vary the thinking time</a:t>
            </a:r>
          </a:p>
        </p:txBody>
      </p:sp>
    </p:spTree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E4DA-A211-4ABF-8D07-2587CE1790D5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70FA-01F2-416F-A9F8-2AE41945B25D}" type="slidenum">
              <a:rPr lang="en-US"/>
              <a:pPr/>
              <a:t>32</a:t>
            </a:fld>
            <a:endParaRPr 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/>
              <a:t>Answering Questions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Reframe the question</a:t>
            </a:r>
          </a:p>
          <a:p>
            <a:r>
              <a:rPr lang="en-US" b="1"/>
              <a:t>Answer briefly</a:t>
            </a:r>
          </a:p>
          <a:p>
            <a:r>
              <a:rPr lang="en-US" b="1"/>
              <a:t>Use “Yes” or “No”</a:t>
            </a:r>
          </a:p>
          <a:p>
            <a:r>
              <a:rPr lang="en-US" b="1"/>
              <a:t>Thank the questioners</a:t>
            </a:r>
          </a:p>
          <a:p>
            <a:r>
              <a:rPr lang="en-US" b="1"/>
              <a:t>Admit ignorance </a:t>
            </a:r>
          </a:p>
          <a:p>
            <a:r>
              <a:rPr lang="en-US" b="1"/>
              <a:t>Accept controversy</a:t>
            </a:r>
          </a:p>
          <a:p>
            <a:r>
              <a:rPr lang="en-US" b="1"/>
              <a:t>Use other participants as resources </a:t>
            </a:r>
          </a:p>
        </p:txBody>
      </p:sp>
    </p:spTree>
  </p:cSld>
  <p:clrMapOvr>
    <a:masterClrMapping/>
  </p:clrMapOvr>
  <p:transition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510B-271A-4EC6-9B09-29DC355F7251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D56F8-CEA0-46AF-9A70-2FDAF19FF818}" type="slidenum">
              <a:rPr lang="en-US"/>
              <a:pPr/>
              <a:t>33</a:t>
            </a:fld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Highlight Key Points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of Emphasis</a:t>
            </a:r>
          </a:p>
          <a:p>
            <a:r>
              <a:rPr lang="en-US"/>
              <a:t>Use of Repetition</a:t>
            </a:r>
          </a:p>
          <a:p>
            <a:r>
              <a:rPr lang="en-US"/>
              <a:t>Use of roadsigns</a:t>
            </a:r>
          </a:p>
        </p:txBody>
      </p:sp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4713-9BDD-4634-9D7B-D825A274CFA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6F79-D331-41D2-807E-0835276598C6}" type="slidenum">
              <a:rPr lang="en-US"/>
              <a:pPr/>
              <a:t>34</a:t>
            </a:fld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Feed Back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/>
              <a:t>A system by which the trainer enhances motivation by providing the knowledge of results through verbal /non-verbal patterns</a:t>
            </a:r>
          </a:p>
          <a:p>
            <a:pPr>
              <a:lnSpc>
                <a:spcPct val="90000"/>
              </a:lnSpc>
            </a:pPr>
            <a:r>
              <a:rPr lang="en-US"/>
              <a:t>Asking Direct oral questions</a:t>
            </a:r>
          </a:p>
          <a:p>
            <a:pPr>
              <a:lnSpc>
                <a:spcPct val="90000"/>
              </a:lnSpc>
            </a:pPr>
            <a:r>
              <a:rPr lang="en-US"/>
              <a:t>Ensuring Written responses</a:t>
            </a:r>
          </a:p>
          <a:p>
            <a:pPr>
              <a:lnSpc>
                <a:spcPct val="90000"/>
              </a:lnSpc>
            </a:pPr>
            <a:r>
              <a:rPr lang="en-US"/>
              <a:t>Having Student demonstrate</a:t>
            </a:r>
          </a:p>
          <a:p>
            <a:pPr>
              <a:lnSpc>
                <a:spcPct val="90000"/>
              </a:lnSpc>
            </a:pPr>
            <a:r>
              <a:rPr lang="en-US"/>
              <a:t>Body language clues</a:t>
            </a:r>
          </a:p>
        </p:txBody>
      </p:sp>
    </p:spTree>
  </p:cSld>
  <p:clrMapOvr>
    <a:masterClrMapping/>
  </p:clrMapOvr>
  <p:transition>
    <p:rand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D360-ED8F-4D89-8EAB-AEE028EAD56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2310-BFE1-428F-99A7-7854C7ABFBB0}" type="slidenum">
              <a:rPr lang="en-US"/>
              <a:pPr/>
              <a:t>35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use it?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/>
              <a:t>Knowledge of results ensures better learning and retention</a:t>
            </a:r>
          </a:p>
          <a:p>
            <a:pPr>
              <a:lnSpc>
                <a:spcPct val="90000"/>
              </a:lnSpc>
            </a:pPr>
            <a:r>
              <a:rPr lang="en-US" sz="3600" b="1"/>
              <a:t>To obtain checks for understanding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/>
              <a:t>(what they already know, what you have taught, are they getting in right direction)</a:t>
            </a:r>
          </a:p>
          <a:p>
            <a:pPr>
              <a:lnSpc>
                <a:spcPct val="90000"/>
              </a:lnSpc>
            </a:pPr>
            <a:r>
              <a:rPr lang="en-US" sz="3600" b="1"/>
              <a:t>To discover knowledge gaps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86CD-221F-498E-B036-D83C7913D99A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FA6F-452B-42DB-83D6-3CC09D45DA78}" type="slidenum">
              <a:rPr lang="en-US"/>
              <a:pPr/>
              <a:t>36</a:t>
            </a:fld>
            <a:endParaRPr lang="en-US"/>
          </a:p>
        </p:txBody>
      </p:sp>
      <p:sp>
        <p:nvSpPr>
          <p:cNvPr id="1566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4876800"/>
          </a:xfrm>
        </p:spPr>
        <p:txBody>
          <a:bodyPr/>
          <a:lstStyle/>
          <a:p>
            <a:pPr algn="l"/>
            <a:r>
              <a:rPr lang="en-US"/>
              <a:t>What do I Expect from this session?</a:t>
            </a:r>
            <a:br>
              <a:rPr lang="en-US"/>
            </a:br>
            <a:r>
              <a:rPr lang="en-US"/>
              <a:t>1.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2.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3.</a:t>
            </a:r>
          </a:p>
        </p:txBody>
      </p:sp>
    </p:spTree>
  </p:cSld>
  <p:clrMapOvr>
    <a:masterClrMapping/>
  </p:clrMapOvr>
  <p:transition>
    <p:rand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1E8E-BDEE-4168-85B8-4508548FA704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A3702-E339-46C7-AA93-931962C24028}" type="slidenum">
              <a:rPr lang="en-US"/>
              <a:pPr/>
              <a:t>37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8229600" cy="5486400"/>
          </a:xfrm>
        </p:spPr>
        <p:txBody>
          <a:bodyPr/>
          <a:lstStyle/>
          <a:p>
            <a:pPr algn="l"/>
            <a:r>
              <a:rPr lang="en-US"/>
              <a:t>As a Trainer, one of my weak points that I anticipate while training is______________________________________________________________________________________________________________</a:t>
            </a:r>
          </a:p>
        </p:txBody>
      </p:sp>
    </p:spTree>
  </p:cSld>
  <p:clrMapOvr>
    <a:masterClrMapping/>
  </p:clrMapOvr>
  <p:transition>
    <p:rand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E06EA-B2FD-40D0-80CD-9B828973A9E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FAA2-842D-4A07-AD9F-4598243476D8}" type="slidenum">
              <a:rPr lang="en-US"/>
              <a:pPr/>
              <a:t>38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b="1"/>
              <a:t>What Kind of Specific Planning Would Help Me in Strengthening This Weakness????</a:t>
            </a:r>
          </a:p>
          <a:p>
            <a:pPr>
              <a:buFontTx/>
              <a:buNone/>
            </a:pPr>
            <a:endParaRPr lang="en-US" sz="4000" b="1"/>
          </a:p>
          <a:p>
            <a:pPr>
              <a:buFontTx/>
              <a:buNone/>
            </a:pPr>
            <a:endParaRPr lang="en-US" sz="4000" b="1"/>
          </a:p>
        </p:txBody>
      </p:sp>
    </p:spTree>
  </p:cSld>
  <p:clrMapOvr>
    <a:masterClrMapping/>
  </p:clrMapOvr>
  <p:transition>
    <p:rand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5D249-BE91-4D87-B270-31CC1FC6EE27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F585-8D86-4D6B-BE42-272824E9E757}" type="slidenum">
              <a:rPr lang="en-US"/>
              <a:pPr/>
              <a:t>39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Did we achieve the objectives?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F124-BC48-4C79-8B95-727C7757B7AB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F6AD-D1E9-40A3-9772-ADCDC151973C}" type="slidenum">
              <a:rPr lang="en-US"/>
              <a:pPr/>
              <a:t>4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Context of your Training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Setting: Is it formal/informal/ rural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Time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: Beginning of Training Programme / Post lunch / other schedules which may follow or proceed and your instruction, prior to / close to valedictory, holidays/ vacations </a:t>
            </a:r>
            <a:endParaRPr lang="en-US" sz="2400"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  Group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: 8, 20, 50, 100?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 Nature of participants?</a:t>
            </a:r>
            <a:endParaRPr lang="en-US" sz="2400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7363-95BA-4A37-9065-D48760673F99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6CAAD-BDFA-4BA6-9FE0-6883861FD4F1}" type="slidenum">
              <a:rPr lang="en-US"/>
              <a:pPr/>
              <a:t>40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Any Questions ????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 i="1"/>
              <a:t>Thank you </a:t>
            </a:r>
          </a:p>
          <a:p>
            <a:pPr algn="ctr">
              <a:buFontTx/>
              <a:buNone/>
            </a:pPr>
            <a:endParaRPr lang="en-US" sz="4800" b="1" i="1"/>
          </a:p>
          <a:p>
            <a:pPr algn="ctr">
              <a:buFontTx/>
              <a:buNone/>
            </a:pPr>
            <a:r>
              <a:rPr lang="en-US" sz="2800" b="1" i="1"/>
              <a:t>						</a:t>
            </a:r>
          </a:p>
          <a:p>
            <a:pPr algn="ctr">
              <a:buFontTx/>
              <a:buNone/>
            </a:pPr>
            <a:endParaRPr lang="en-US" sz="2800" b="1" i="1"/>
          </a:p>
          <a:p>
            <a:pPr algn="ctr">
              <a:buFontTx/>
              <a:buNone/>
            </a:pPr>
            <a:endParaRPr lang="en-US" sz="2800" b="1" i="1"/>
          </a:p>
        </p:txBody>
      </p:sp>
    </p:spTree>
  </p:cSld>
  <p:clrMapOvr>
    <a:masterClrMapping/>
  </p:clrMapOvr>
  <p:transition>
    <p:rand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BD20-8244-4BBA-9DF8-FED7F02A03B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6-971C-4934-A0C8-6FD96CF98C00}" type="slidenum">
              <a:rPr lang="en-US"/>
              <a:pPr/>
              <a:t>41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CCEC-43AC-493C-B048-A0A138B78B23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9850-BF0B-4CCA-B6D8-C40DBB2187DF}" type="slidenum">
              <a:rPr lang="en-US"/>
              <a:pPr/>
              <a:t>5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solidFill>
                  <a:srgbClr val="000000"/>
                </a:solidFill>
                <a:cs typeface="Times New Roman" pitchFamily="18" charset="0"/>
              </a:rPr>
              <a:t>Consider the content of your Training:</a:t>
            </a:r>
            <a:r>
              <a:rPr lang="en-US" sz="3600">
                <a:cs typeface="Times New Roman" pitchFamily="18" charset="0"/>
              </a:rPr>
              <a:t/>
            </a:r>
            <a:br>
              <a:rPr lang="en-US" sz="3600">
                <a:cs typeface="Times New Roman" pitchFamily="18" charset="0"/>
              </a:rPr>
            </a:br>
            <a:r>
              <a:rPr lang="en-US" sz="3600">
                <a:cs typeface="Times New Roman" pitchFamily="18" charset="0"/>
              </a:rPr>
              <a:t/>
            </a:r>
            <a:br>
              <a:rPr lang="en-US" sz="3600">
                <a:cs typeface="Times New Roman" pitchFamily="18" charset="0"/>
              </a:rPr>
            </a:br>
            <a:endParaRPr lang="en-US" sz="3600">
              <a:cs typeface="Times New Roman" pitchFamily="18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i="1">
                <a:solidFill>
                  <a:srgbClr val="A50021"/>
                </a:solidFill>
                <a:cs typeface="Times New Roman" pitchFamily="18" charset="0"/>
              </a:rPr>
              <a:t>Ask yourself questions about the </a:t>
            </a:r>
            <a:r>
              <a:rPr lang="en-US" sz="2800" b="1" i="1" u="sng">
                <a:solidFill>
                  <a:srgbClr val="A50021"/>
                </a:solidFill>
                <a:cs typeface="Times New Roman" pitchFamily="18" charset="0"/>
              </a:rPr>
              <a:t>content</a:t>
            </a:r>
            <a:r>
              <a:rPr lang="en-US" sz="2800" b="1" i="1">
                <a:solidFill>
                  <a:srgbClr val="A50021"/>
                </a:solidFill>
                <a:cs typeface="Times New Roman" pitchFamily="18" charset="0"/>
              </a:rPr>
              <a:t> you will teach</a:t>
            </a:r>
            <a:endParaRPr lang="en-US" sz="2800" b="1" i="1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Training material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: Is it structured, or unstructured /open ended?(creative writing / prototype material state / region specific )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  Is there a requirement to 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use a particular module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/ any resource material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Keep the objectives in focus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Expected Outcomes of Training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F146-3F54-40A3-9228-598DAAED6952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07E1-44D7-41BF-A0D7-EBF705BD0187}" type="slidenum">
              <a:rPr lang="en-US"/>
              <a:pPr/>
              <a:t>6</a:t>
            </a:fld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219200" y="1524000"/>
            <a:ext cx="82296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What are the </a:t>
            </a:r>
            <a:r>
              <a:rPr lang="en-US" sz="3200" b="1">
                <a:solidFill>
                  <a:srgbClr val="000000"/>
                </a:solidFill>
                <a:cs typeface="Times New Roman" pitchFamily="18" charset="0"/>
              </a:rPr>
              <a:t>key concepts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to be understood? </a:t>
            </a: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Are there any </a:t>
            </a:r>
            <a:r>
              <a:rPr lang="en-US" sz="3200" b="1">
                <a:solidFill>
                  <a:srgbClr val="000000"/>
                </a:solidFill>
                <a:cs typeface="Times New Roman" pitchFamily="18" charset="0"/>
              </a:rPr>
              <a:t>skills to be practiced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(Mapping, Data sheets)?</a:t>
            </a: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Are there </a:t>
            </a:r>
            <a:r>
              <a:rPr lang="en-US" sz="3200" b="1">
                <a:solidFill>
                  <a:srgbClr val="000000"/>
                </a:solidFill>
                <a:cs typeface="Times New Roman" pitchFamily="18" charset="0"/>
              </a:rPr>
              <a:t>attitudes to be experienced 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during the training?</a:t>
            </a: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Are there any National / State / District </a:t>
            </a:r>
            <a:r>
              <a:rPr lang="en-US" sz="3200" b="1">
                <a:solidFill>
                  <a:srgbClr val="000000"/>
                </a:solidFill>
                <a:cs typeface="Times New Roman" pitchFamily="18" charset="0"/>
              </a:rPr>
              <a:t>objectives to be met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?</a:t>
            </a:r>
            <a:endParaRPr lang="en-US" sz="3200"/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Ø"/>
            </a:pPr>
            <a:endParaRPr lang="en-US" sz="32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Continued</a:t>
            </a:r>
          </a:p>
        </p:txBody>
      </p:sp>
      <p:sp>
        <p:nvSpPr>
          <p:cNvPr id="16388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7D2C-5877-4066-BADC-13E63DAF6516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6EC-36BD-4554-A2CE-0668E8DBE85E}" type="slidenum">
              <a:rPr lang="en-US"/>
              <a:pPr/>
              <a:t>7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Ask Questions about Participants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8610600" cy="411480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What kind of learning activities have they experienced?</a:t>
            </a:r>
            <a:endParaRPr lang="en-US">
              <a:cs typeface="Times New Roman" pitchFamily="18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What are the needs of the participants?</a:t>
            </a:r>
            <a:endParaRPr lang="en-US">
              <a:cs typeface="Times New Roman" pitchFamily="18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  Can they work independently?</a:t>
            </a:r>
            <a:endParaRPr lang="en-US">
              <a:cs typeface="Times New Roman" pitchFamily="18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What strategies / activities are developmentally appropriate for them?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1508" name="WordArt 4" descr="Brown marble"/>
          <p:cNvSpPr>
            <a:spLocks noChangeArrowheads="1" noChangeShapeType="1" noTextEdit="1"/>
          </p:cNvSpPr>
          <p:nvPr/>
        </p:nvSpPr>
        <p:spPr bwMode="auto">
          <a:xfrm rot="5400000">
            <a:off x="-2324100" y="3009900"/>
            <a:ext cx="6019800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606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Planning for Training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454F-7C7A-460D-B9B1-C5E1EB51A2D6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92E35-A94D-4143-9590-A22B8C3DF2A2}" type="slidenum">
              <a:rPr lang="en-US"/>
              <a:pPr/>
              <a:t>8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Consider Yourself 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Planning relieves anxiety and uncertainty</a:t>
            </a:r>
            <a:endParaRPr lang="en-US" sz="24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Feeling of mental preparedness for training </a:t>
            </a:r>
            <a:endParaRPr lang="en-US" sz="2400"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You need to ask yourself?</a:t>
            </a:r>
            <a:endParaRPr lang="en-US" sz="2400" b="1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 How can my planning help my readiness for teaching?</a:t>
            </a:r>
            <a:endParaRPr lang="en-US" sz="24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Do I need to prepare a detailed instructional design to build      confidence / better output?</a:t>
            </a:r>
            <a:endParaRPr lang="en-US" sz="240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v"/>
            </a:pP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How do I plan for other things?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558F2-F907-443F-A9D7-F552464F8728}" type="datetime5">
              <a:rPr lang="en-US"/>
              <a:pPr/>
              <a:t>24-Aug-10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poonam khattar,NIHFW, Munirka, N. Delhi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C18AF-4EBD-4174-8506-6FF07CEA80D9}" type="slidenum">
              <a:rPr lang="en-US"/>
              <a:pPr/>
              <a:t>9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Planning to Action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99FF"/>
              </a:buClr>
              <a:buFont typeface="Wingdings" pitchFamily="2" charset="2"/>
              <a:buChar char="Ø"/>
            </a:pPr>
            <a:r>
              <a:rPr lang="en-US"/>
              <a:t>Develop Lesson Plan</a:t>
            </a:r>
          </a:p>
          <a:p>
            <a:pPr>
              <a:buClr>
                <a:srgbClr val="FF99FF"/>
              </a:buClr>
              <a:buFont typeface="Wingdings" pitchFamily="2" charset="2"/>
              <a:buChar char="Ø"/>
            </a:pPr>
            <a:endParaRPr lang="en-US"/>
          </a:p>
          <a:p>
            <a:pPr>
              <a:buClr>
                <a:srgbClr val="FF99FF"/>
              </a:buClr>
              <a:buFont typeface="Wingdings" pitchFamily="2" charset="2"/>
              <a:buChar char="Ø"/>
            </a:pPr>
            <a:r>
              <a:rPr lang="en-US"/>
              <a:t>Decide Strategies to be used</a:t>
            </a:r>
          </a:p>
          <a:p>
            <a:pPr>
              <a:buClr>
                <a:srgbClr val="FF99FF"/>
              </a:buClr>
              <a:buFont typeface="Wingdings" pitchFamily="2" charset="2"/>
              <a:buChar char="Ø"/>
            </a:pPr>
            <a:endParaRPr lang="en-US"/>
          </a:p>
          <a:p>
            <a:pPr>
              <a:buClr>
                <a:srgbClr val="FF99FF"/>
              </a:buClr>
              <a:buFont typeface="Wingdings" pitchFamily="2" charset="2"/>
              <a:buChar char="Ø"/>
            </a:pPr>
            <a:r>
              <a:rPr lang="en-US"/>
              <a:t>Mental preparedness for skills of an effective Trainer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1296</Words>
  <Application>Microsoft Office PowerPoint</Application>
  <PresentationFormat>On-screen Show (4:3)</PresentationFormat>
  <Paragraphs>337</Paragraphs>
  <Slides>41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Times New Roman</vt:lpstr>
      <vt:lpstr>Wingdings</vt:lpstr>
      <vt:lpstr>Default Design</vt:lpstr>
      <vt:lpstr>Developing Trainers’s Motivational Competencies</vt:lpstr>
      <vt:lpstr>Developing Motivational Competencies of the  Trainer:   -Pre- Delivery Stage  -Presentation/delivery Stage</vt:lpstr>
      <vt:lpstr>Enhancing Motivational Competencies:key Considerations in the Planning Process  </vt:lpstr>
      <vt:lpstr>Context of your Training</vt:lpstr>
      <vt:lpstr>Consider the content of your Training:  </vt:lpstr>
      <vt:lpstr>Continued</vt:lpstr>
      <vt:lpstr>Ask Questions about Participants</vt:lpstr>
      <vt:lpstr>Consider Yourself </vt:lpstr>
      <vt:lpstr>From Planning to Action</vt:lpstr>
      <vt:lpstr>Universal Elements of lesson plan</vt:lpstr>
      <vt:lpstr>Lesson Plan Cycle</vt:lpstr>
      <vt:lpstr>Lesson Plan Cycle  Creating an Anticipatory Set</vt:lpstr>
      <vt:lpstr>Lesson Plan Cycle    Instructional Input</vt:lpstr>
      <vt:lpstr>Lesson Plan Cycle  Checking for understanding</vt:lpstr>
      <vt:lpstr>Lesson Plan Cycle    Guided Practice</vt:lpstr>
      <vt:lpstr>Closure</vt:lpstr>
      <vt:lpstr>Motivational Competencies of Trainer  Presentation/delivery Stage </vt:lpstr>
      <vt:lpstr>Delivery  of Content </vt:lpstr>
      <vt:lpstr>Clear Organization of Presentation</vt:lpstr>
      <vt:lpstr>Body Language of Trainer</vt:lpstr>
      <vt:lpstr>Opening Set</vt:lpstr>
      <vt:lpstr>Create Learning Climate</vt:lpstr>
      <vt:lpstr>Learner Involvement</vt:lpstr>
      <vt:lpstr>Learner Involvement</vt:lpstr>
      <vt:lpstr>Motivational Skills during Presentation  Use of Audio-Visual Aids</vt:lpstr>
      <vt:lpstr>Motivate by Varying the Stimulus</vt:lpstr>
      <vt:lpstr>Reinforcement A Motivational Technique for Modifying and/or Sustaining behaviour through the Use of Verbal/Nonverbal Reinforcement    Why Use This? 1. To Increase Likelihood That:  Desired behaviour will occur&amp; continue  2. To eliminate undesirable behaviour</vt:lpstr>
      <vt:lpstr>How can a trainer use this?</vt:lpstr>
      <vt:lpstr>Verbal Reinforcement</vt:lpstr>
      <vt:lpstr>Non-verbal reinforcement:  </vt:lpstr>
      <vt:lpstr>Questioning Skills</vt:lpstr>
      <vt:lpstr>Answering Questions</vt:lpstr>
      <vt:lpstr>Highlight Key Points</vt:lpstr>
      <vt:lpstr>Use of Feed Back</vt:lpstr>
      <vt:lpstr>Why use it?</vt:lpstr>
      <vt:lpstr>What do I Expect from this session? 1.  2.  3.</vt:lpstr>
      <vt:lpstr>As a Trainer, one of my weak points that I anticipate while training is______________________________________________________________________________________________________________</vt:lpstr>
      <vt:lpstr>Slide 38</vt:lpstr>
      <vt:lpstr>Did we achieve the objectives?</vt:lpstr>
      <vt:lpstr>Any Questions ????</vt:lpstr>
      <vt:lpstr>Slide 41</vt:lpstr>
    </vt:vector>
  </TitlesOfParts>
  <Company>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Planning?</dc:title>
  <dc:creator>Rajiv</dc:creator>
  <cp:lastModifiedBy>User</cp:lastModifiedBy>
  <cp:revision>140</cp:revision>
  <dcterms:created xsi:type="dcterms:W3CDTF">2005-10-29T16:04:08Z</dcterms:created>
  <dcterms:modified xsi:type="dcterms:W3CDTF">2010-08-24T10:55:48Z</dcterms:modified>
</cp:coreProperties>
</file>